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4" r:id="rId4"/>
    <p:sldId id="295" r:id="rId5"/>
    <p:sldId id="277" r:id="rId6"/>
    <p:sldId id="297" r:id="rId7"/>
    <p:sldId id="258" r:id="rId8"/>
    <p:sldId id="259" r:id="rId9"/>
    <p:sldId id="260" r:id="rId10"/>
    <p:sldId id="298" r:id="rId11"/>
    <p:sldId id="261" r:id="rId12"/>
    <p:sldId id="262" r:id="rId13"/>
    <p:sldId id="289" r:id="rId14"/>
    <p:sldId id="290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67" r:id="rId25"/>
    <p:sldId id="291" r:id="rId26"/>
    <p:sldId id="265" r:id="rId27"/>
    <p:sldId id="293" r:id="rId28"/>
    <p:sldId id="292" r:id="rId29"/>
    <p:sldId id="278" r:id="rId30"/>
    <p:sldId id="279" r:id="rId31"/>
    <p:sldId id="280" r:id="rId32"/>
    <p:sldId id="286" r:id="rId33"/>
    <p:sldId id="281" r:id="rId34"/>
    <p:sldId id="287" r:id="rId35"/>
    <p:sldId id="288" r:id="rId36"/>
    <p:sldId id="283" r:id="rId37"/>
    <p:sldId id="284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0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2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8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7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5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5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1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9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1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0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3ABA-CEA7-644E-800C-90C8AEA2F0B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C7BF-0906-E647-8107-2E659A719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573186" y="192653"/>
            <a:ext cx="4210668" cy="2306193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2599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你好！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Nǐ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hǎo</a:t>
            </a:r>
            <a:r>
              <a:rPr lang="en-US" altLang="zh-CN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78" y="3161785"/>
            <a:ext cx="3234266" cy="29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8800" dirty="0" smtClean="0">
                <a:solidFill>
                  <a:srgbClr val="FF0000"/>
                </a:solidFill>
              </a:rPr>
              <a:t>吗？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Magic ‘ma?’ makes a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你认识他吗？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Nǐ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rènshi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tā</a:t>
            </a:r>
            <a:r>
              <a:rPr lang="en-US" dirty="0" smtClean="0">
                <a:solidFill>
                  <a:srgbClr val="FF0000"/>
                </a:solidFill>
              </a:rPr>
              <a:t> ma?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Unknown-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27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你认识她吗？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Nǐ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rènshi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tā</a:t>
            </a:r>
            <a:r>
              <a:rPr lang="en-US" dirty="0" smtClean="0">
                <a:solidFill>
                  <a:srgbClr val="FF0000"/>
                </a:solidFill>
              </a:rPr>
              <a:t> ma?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ag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22" r="-866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46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你认识他吗？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Nǐ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rènshi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tā</a:t>
            </a:r>
            <a:r>
              <a:rPr lang="en-US" dirty="0" smtClean="0">
                <a:solidFill>
                  <a:srgbClr val="FF0000"/>
                </a:solidFill>
              </a:rPr>
              <a:t> ma?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creen Shot 2015-04-08 at 18.18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61" r="-50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06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你认识她吗？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Nǐ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rènshi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tā</a:t>
            </a:r>
            <a:r>
              <a:rPr lang="en-US" dirty="0" smtClean="0">
                <a:solidFill>
                  <a:srgbClr val="FF0000"/>
                </a:solidFill>
              </a:rPr>
              <a:t> ma?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Unknown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4" b="18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10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6" b="31366"/>
          <a:stretch>
            <a:fillRect/>
          </a:stretch>
        </p:blipFill>
        <p:spPr/>
      </p:pic>
      <p:sp>
        <p:nvSpPr>
          <p:cNvPr id="4" name="Oval Callout 3"/>
          <p:cNvSpPr/>
          <p:nvPr/>
        </p:nvSpPr>
        <p:spPr>
          <a:xfrm>
            <a:off x="802032" y="2289482"/>
            <a:ext cx="2623313" cy="160430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再见！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 err="1" smtClean="0">
                <a:solidFill>
                  <a:srgbClr val="FF0000"/>
                </a:solidFill>
              </a:rPr>
              <a:t>zàijiàn</a:t>
            </a:r>
            <a:r>
              <a:rPr lang="en-US" altLang="zh-CN" sz="4000" dirty="0" smtClean="0">
                <a:solidFill>
                  <a:srgbClr val="FF0000"/>
                </a:solidFill>
              </a:rPr>
              <a:t>!</a:t>
            </a:r>
            <a:endParaRPr lang="en-US" altLang="zh-CN" sz="4000" dirty="0">
              <a:solidFill>
                <a:srgbClr val="FF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582825" y="2005385"/>
            <a:ext cx="2623313" cy="160430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再见！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 err="1" smtClean="0">
                <a:solidFill>
                  <a:srgbClr val="FF0000"/>
                </a:solidFill>
              </a:rPr>
              <a:t>zàijiàn</a:t>
            </a:r>
            <a:r>
              <a:rPr lang="en-US" altLang="zh-CN" sz="4000" dirty="0" smtClean="0">
                <a:solidFill>
                  <a:srgbClr val="FF0000"/>
                </a:solidFill>
              </a:rPr>
              <a:t>!</a:t>
            </a:r>
            <a:endParaRPr lang="en-US" altLang="zh-C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6-Point Star 3"/>
          <p:cNvSpPr/>
          <p:nvPr/>
        </p:nvSpPr>
        <p:spPr>
          <a:xfrm>
            <a:off x="2840530" y="1650335"/>
            <a:ext cx="3274964" cy="3953662"/>
          </a:xfrm>
          <a:prstGeom prst="star6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</a:rPr>
              <a:t>一</a:t>
            </a:r>
            <a:endParaRPr lang="en-US" altLang="zh-CN" sz="8000" dirty="0" smtClean="0">
              <a:solidFill>
                <a:srgbClr val="FF0000"/>
              </a:solidFill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yī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6600055" y="3626406"/>
            <a:ext cx="2086745" cy="2713537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1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2840530" y="1650335"/>
            <a:ext cx="3274964" cy="3953662"/>
          </a:xfrm>
          <a:prstGeom prst="star6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</a:rPr>
              <a:t>十</a:t>
            </a:r>
            <a:endParaRPr lang="en-US" altLang="zh-CN" sz="8000" dirty="0" smtClean="0">
              <a:solidFill>
                <a:srgbClr val="FF0000"/>
              </a:solidFill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shí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9027" y="3238570"/>
            <a:ext cx="4893857" cy="3652854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10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6-Point Star 3"/>
          <p:cNvSpPr/>
          <p:nvPr/>
        </p:nvSpPr>
        <p:spPr>
          <a:xfrm>
            <a:off x="2840530" y="1650335"/>
            <a:ext cx="3274964" cy="3953662"/>
          </a:xfrm>
          <a:prstGeom prst="star6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</a:rPr>
              <a:t>三</a:t>
            </a:r>
            <a:endParaRPr lang="en-US" altLang="zh-CN" sz="8000" dirty="0" smtClean="0">
              <a:solidFill>
                <a:srgbClr val="FF0000"/>
              </a:solidFill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sān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5513971" y="3626406"/>
            <a:ext cx="3172830" cy="2713537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</a:rPr>
              <a:t>3</a:t>
            </a:r>
            <a:endParaRPr lang="en-US" sz="8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2840530" y="1650335"/>
            <a:ext cx="3274964" cy="3953662"/>
          </a:xfrm>
          <a:prstGeom prst="star6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</a:rPr>
              <a:t>五</a:t>
            </a:r>
            <a:endParaRPr lang="en-US" altLang="zh-CN" sz="8000" dirty="0" smtClean="0">
              <a:solidFill>
                <a:srgbClr val="FF0000"/>
              </a:solidFill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wǔ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876" y="3776809"/>
            <a:ext cx="4165136" cy="2526257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5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210577" y="1487328"/>
            <a:ext cx="2623313" cy="160430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>
                <a:solidFill>
                  <a:srgbClr val="FF0000"/>
                </a:solidFill>
              </a:rPr>
              <a:t>你好</a:t>
            </a:r>
            <a:r>
              <a:rPr lang="zh-CN" altLang="en-US" sz="4000" dirty="0" smtClean="0">
                <a:solidFill>
                  <a:srgbClr val="FF0000"/>
                </a:solidFill>
              </a:rPr>
              <a:t>！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 err="1">
                <a:solidFill>
                  <a:srgbClr val="FF0000"/>
                </a:solidFill>
              </a:rPr>
              <a:t>Nǐ</a:t>
            </a:r>
            <a:r>
              <a:rPr lang="en-US" altLang="zh-CN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</a:rPr>
              <a:t>hǎo</a:t>
            </a:r>
            <a:r>
              <a:rPr lang="en-US" altLang="zh-CN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7" name="Content Placeholder 6" descr="Unknown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08" r="-74208"/>
          <a:stretch>
            <a:fillRect/>
          </a:stretch>
        </p:blipFill>
        <p:spPr>
          <a:xfrm>
            <a:off x="1412466" y="190630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7136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2840530" y="1650335"/>
            <a:ext cx="3274964" cy="3953662"/>
          </a:xfrm>
          <a:prstGeom prst="star6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</a:rPr>
              <a:t>六</a:t>
            </a:r>
            <a:endParaRPr lang="en-US" sz="8000" dirty="0" smtClean="0">
              <a:solidFill>
                <a:srgbClr val="FF0000"/>
              </a:solidFill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lìu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120156"/>
            <a:ext cx="5278164" cy="2967681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314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6-Point Star 3"/>
          <p:cNvSpPr/>
          <p:nvPr/>
        </p:nvSpPr>
        <p:spPr>
          <a:xfrm>
            <a:off x="2840530" y="1650335"/>
            <a:ext cx="3274964" cy="3953662"/>
          </a:xfrm>
          <a:prstGeom prst="star6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</a:rPr>
              <a:t>八</a:t>
            </a:r>
            <a:endParaRPr lang="en-US" altLang="zh-CN" sz="8000" dirty="0" smtClean="0">
              <a:solidFill>
                <a:srgbClr val="FF0000"/>
              </a:solidFill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bā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46372" y="0"/>
            <a:ext cx="5923758" cy="1788135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314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6-Point Star 3"/>
          <p:cNvSpPr/>
          <p:nvPr/>
        </p:nvSpPr>
        <p:spPr>
          <a:xfrm>
            <a:off x="2840530" y="1650335"/>
            <a:ext cx="3274964" cy="3953662"/>
          </a:xfrm>
          <a:prstGeom prst="star6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</a:rPr>
              <a:t>四</a:t>
            </a:r>
            <a:endParaRPr lang="en-US" altLang="zh-CN" sz="8000" dirty="0" smtClean="0">
              <a:solidFill>
                <a:srgbClr val="FF0000"/>
              </a:solidFill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sì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1486"/>
            <a:ext cx="3820304" cy="2649882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314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2840530" y="1650335"/>
            <a:ext cx="3274964" cy="3953662"/>
          </a:xfrm>
          <a:prstGeom prst="star6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</a:rPr>
              <a:t>二</a:t>
            </a:r>
            <a:endParaRPr lang="en-US" altLang="zh-CN" sz="80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8000" dirty="0" err="1" smtClean="0">
                <a:solidFill>
                  <a:srgbClr val="FF0000"/>
                </a:solidFill>
              </a:rPr>
              <a:t>èr</a:t>
            </a:r>
            <a:endParaRPr lang="en-US" altLang="zh-CN" sz="800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820304" cy="3429975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16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你几岁？</a:t>
            </a:r>
            <a:r>
              <a:rPr lang="en-GB" altLang="zh-CN" dirty="0" smtClean="0">
                <a:solidFill>
                  <a:srgbClr val="FF0000"/>
                </a:solidFill>
              </a:rPr>
              <a:t/>
            </a:r>
            <a:br>
              <a:rPr lang="en-GB" altLang="zh-CN" dirty="0" smtClean="0">
                <a:solidFill>
                  <a:srgbClr val="FF0000"/>
                </a:solidFill>
              </a:rPr>
            </a:br>
            <a:r>
              <a:rPr lang="en-GB" altLang="zh-CN" dirty="0" smtClean="0">
                <a:solidFill>
                  <a:srgbClr val="FF0000"/>
                </a:solidFill>
              </a:rPr>
              <a:t>N</a:t>
            </a:r>
            <a:r>
              <a:rPr lang="en-US" altLang="zh-CN" dirty="0" err="1" smtClean="0">
                <a:solidFill>
                  <a:srgbClr val="FF0000"/>
                </a:solidFill>
              </a:rPr>
              <a:t>ǐ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jǐ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suì</a:t>
            </a:r>
            <a:r>
              <a:rPr lang="en-US" altLang="zh-CN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>
          <a:xfrm>
            <a:off x="457200" y="146561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96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9600" dirty="0" smtClean="0">
                <a:solidFill>
                  <a:srgbClr val="FF0000"/>
                </a:solidFill>
              </a:rPr>
              <a:t/>
            </a:r>
            <a:br>
              <a:rPr lang="en-US" altLang="zh-CN" sz="9600" dirty="0" smtClean="0">
                <a:solidFill>
                  <a:srgbClr val="FF0000"/>
                </a:solidFill>
              </a:rPr>
            </a:br>
            <a:r>
              <a:rPr lang="zh-CN" altLang="en-US" sz="9600" dirty="0" smtClean="0">
                <a:solidFill>
                  <a:srgbClr val="FF0000"/>
                </a:solidFill>
              </a:rPr>
              <a:t>家</a:t>
            </a:r>
            <a:r>
              <a:rPr lang="en-GB" altLang="zh-CN" sz="9600" dirty="0" smtClean="0">
                <a:solidFill>
                  <a:srgbClr val="FF0000"/>
                </a:solidFill>
              </a:rPr>
              <a:t/>
            </a:r>
            <a:br>
              <a:rPr lang="en-GB" altLang="zh-CN" sz="9600" dirty="0" smtClean="0">
                <a:solidFill>
                  <a:srgbClr val="FF0000"/>
                </a:solidFill>
              </a:rPr>
            </a:br>
            <a:r>
              <a:rPr lang="en-US" altLang="zh-CN" sz="9600" dirty="0" err="1" smtClean="0">
                <a:solidFill>
                  <a:srgbClr val="FF0000"/>
                </a:solidFill>
              </a:rPr>
              <a:t>jiā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Unknow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62" r="-50262"/>
          <a:stretch>
            <a:fillRect/>
          </a:stretch>
        </p:blipFill>
        <p:spPr>
          <a:xfrm>
            <a:off x="457200" y="309562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890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9600" dirty="0" smtClean="0">
                <a:solidFill>
                  <a:srgbClr val="FF0000"/>
                </a:solidFill>
              </a:rPr>
              <a:t/>
            </a:r>
            <a:br>
              <a:rPr lang="en-US" altLang="zh-CN" sz="9600" dirty="0" smtClean="0">
                <a:solidFill>
                  <a:srgbClr val="FF0000"/>
                </a:solidFill>
              </a:rPr>
            </a:br>
            <a:r>
              <a:rPr lang="zh-CN" altLang="en-US" sz="9600" dirty="0" smtClean="0">
                <a:solidFill>
                  <a:srgbClr val="FF0000"/>
                </a:solidFill>
              </a:rPr>
              <a:t>家</a:t>
            </a:r>
            <a:r>
              <a:rPr lang="en-GB" altLang="zh-CN" sz="9600" dirty="0" smtClean="0">
                <a:solidFill>
                  <a:srgbClr val="FF0000"/>
                </a:solidFill>
              </a:rPr>
              <a:t/>
            </a:r>
            <a:br>
              <a:rPr lang="en-GB" altLang="zh-CN" sz="9600" dirty="0" smtClean="0">
                <a:solidFill>
                  <a:srgbClr val="FF0000"/>
                </a:solidFill>
              </a:rPr>
            </a:br>
            <a:r>
              <a:rPr lang="en-US" altLang="zh-CN" sz="9600" dirty="0" err="1" smtClean="0">
                <a:solidFill>
                  <a:srgbClr val="FF0000"/>
                </a:solidFill>
              </a:rPr>
              <a:t>jiā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images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0081"/>
          <a:stretch>
            <a:fillRect/>
          </a:stretch>
        </p:blipFill>
        <p:spPr>
          <a:xfrm>
            <a:off x="1580444" y="3047999"/>
            <a:ext cx="5597052" cy="3078163"/>
          </a:xfrm>
        </p:spPr>
      </p:pic>
    </p:spTree>
    <p:extLst>
      <p:ext uri="{BB962C8B-B14F-4D97-AF65-F5344CB8AC3E}">
        <p14:creationId xmlns:p14="http://schemas.microsoft.com/office/powerpoint/2010/main" val="32697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9600" dirty="0" smtClean="0">
                <a:solidFill>
                  <a:srgbClr val="FF0000"/>
                </a:solidFill>
              </a:rPr>
              <a:t/>
            </a:r>
            <a:br>
              <a:rPr lang="en-US" altLang="zh-CN" sz="9600" dirty="0" smtClean="0">
                <a:solidFill>
                  <a:srgbClr val="FF0000"/>
                </a:solidFill>
              </a:rPr>
            </a:br>
            <a:r>
              <a:rPr lang="zh-CN" altLang="en-US" sz="9600" dirty="0" smtClean="0">
                <a:solidFill>
                  <a:srgbClr val="FF0000"/>
                </a:solidFill>
              </a:rPr>
              <a:t>家</a:t>
            </a:r>
            <a:r>
              <a:rPr lang="en-GB" altLang="zh-CN" sz="9600" dirty="0" smtClean="0">
                <a:solidFill>
                  <a:srgbClr val="FF0000"/>
                </a:solidFill>
              </a:rPr>
              <a:t/>
            </a:r>
            <a:br>
              <a:rPr lang="en-GB" altLang="zh-CN" sz="9600" dirty="0" smtClean="0">
                <a:solidFill>
                  <a:srgbClr val="FF0000"/>
                </a:solidFill>
              </a:rPr>
            </a:br>
            <a:r>
              <a:rPr lang="en-US" altLang="zh-CN" sz="9600" dirty="0" err="1" smtClean="0">
                <a:solidFill>
                  <a:srgbClr val="FF0000"/>
                </a:solidFill>
              </a:rPr>
              <a:t>jiā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ages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1890888" y="3332358"/>
            <a:ext cx="5080001" cy="2793805"/>
          </a:xfrm>
        </p:spPr>
      </p:pic>
    </p:spTree>
    <p:extLst>
      <p:ext uri="{BB962C8B-B14F-4D97-AF65-F5344CB8AC3E}">
        <p14:creationId xmlns:p14="http://schemas.microsoft.com/office/powerpoint/2010/main" val="15769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9600" dirty="0" smtClean="0">
                <a:solidFill>
                  <a:srgbClr val="FF0000"/>
                </a:solidFill>
              </a:rPr>
              <a:t/>
            </a:r>
            <a:br>
              <a:rPr lang="en-US" altLang="zh-CN" sz="9600" dirty="0" smtClean="0">
                <a:solidFill>
                  <a:srgbClr val="FF0000"/>
                </a:solidFill>
              </a:rPr>
            </a:br>
            <a:r>
              <a:rPr lang="zh-CN" altLang="en-US" sz="9600" dirty="0" smtClean="0">
                <a:solidFill>
                  <a:srgbClr val="FF0000"/>
                </a:solidFill>
              </a:rPr>
              <a:t>家</a:t>
            </a:r>
            <a:r>
              <a:rPr lang="en-GB" altLang="zh-CN" sz="9600" dirty="0" smtClean="0">
                <a:solidFill>
                  <a:srgbClr val="FF0000"/>
                </a:solidFill>
              </a:rPr>
              <a:t/>
            </a:r>
            <a:br>
              <a:rPr lang="en-GB" altLang="zh-CN" sz="9600" dirty="0" smtClean="0">
                <a:solidFill>
                  <a:srgbClr val="FF0000"/>
                </a:solidFill>
              </a:rPr>
            </a:br>
            <a:r>
              <a:rPr lang="en-US" altLang="zh-CN" sz="9600" dirty="0" err="1" smtClean="0">
                <a:solidFill>
                  <a:srgbClr val="FF0000"/>
                </a:solidFill>
              </a:rPr>
              <a:t>jiā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xinsrc_24210042215243591358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3" b="19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71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zh-CN" sz="7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7200" dirty="0" smtClean="0">
                <a:solidFill>
                  <a:srgbClr val="FF0000"/>
                </a:solidFill>
              </a:rPr>
              <a:t>我的妈妈</a:t>
            </a:r>
            <a:endParaRPr lang="en-US" altLang="zh-CN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400" dirty="0" err="1" smtClean="0">
                <a:solidFill>
                  <a:srgbClr val="FF0000"/>
                </a:solidFill>
              </a:rPr>
              <a:t>Wǒ</a:t>
            </a:r>
            <a:r>
              <a:rPr lang="en-US" sz="5400" dirty="0" smtClean="0">
                <a:solidFill>
                  <a:srgbClr val="FF0000"/>
                </a:solidFill>
              </a:rPr>
              <a:t> de </a:t>
            </a:r>
            <a:r>
              <a:rPr lang="en-US" sz="5400" dirty="0" err="1" smtClean="0">
                <a:solidFill>
                  <a:srgbClr val="FF0000"/>
                </a:solidFill>
              </a:rPr>
              <a:t>māma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这是。。。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Zhè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shì</a:t>
            </a:r>
            <a:r>
              <a:rPr lang="zh-CN" altLang="en-US" dirty="0" smtClean="0">
                <a:solidFill>
                  <a:srgbClr val="FF0000"/>
                </a:solidFill>
              </a:rPr>
              <a:t>。。。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67" y="2465211"/>
            <a:ext cx="274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5691"/>
          <a:stretch>
            <a:fillRect/>
          </a:stretch>
        </p:blipFill>
        <p:spPr>
          <a:xfrm>
            <a:off x="125413" y="515938"/>
            <a:ext cx="8561387" cy="5610225"/>
          </a:xfrm>
        </p:spPr>
      </p:pic>
    </p:spTree>
    <p:extLst>
      <p:ext uri="{BB962C8B-B14F-4D97-AF65-F5344CB8AC3E}">
        <p14:creationId xmlns:p14="http://schemas.microsoft.com/office/powerpoint/2010/main" val="3954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zh-CN" sz="7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7200" dirty="0" smtClean="0">
                <a:solidFill>
                  <a:srgbClr val="FF0000"/>
                </a:solidFill>
              </a:rPr>
              <a:t>我的爸爸</a:t>
            </a:r>
            <a:endParaRPr lang="en-US" altLang="zh-CN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400" dirty="0" err="1" smtClean="0">
                <a:solidFill>
                  <a:srgbClr val="FF0000"/>
                </a:solidFill>
              </a:rPr>
              <a:t>Wǒ</a:t>
            </a:r>
            <a:r>
              <a:rPr lang="en-US" sz="5400" dirty="0" smtClean="0">
                <a:solidFill>
                  <a:srgbClr val="FF0000"/>
                </a:solidFill>
              </a:rPr>
              <a:t> de </a:t>
            </a:r>
            <a:r>
              <a:rPr lang="en-US" sz="5400" dirty="0" err="1" smtClean="0">
                <a:solidFill>
                  <a:srgbClr val="FF0000"/>
                </a:solidFill>
              </a:rPr>
              <a:t>bāba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这是。。。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Zhè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shì</a:t>
            </a:r>
            <a:r>
              <a:rPr lang="zh-CN" altLang="en-US" dirty="0" smtClean="0">
                <a:solidFill>
                  <a:srgbClr val="FF0000"/>
                </a:solidFill>
              </a:rPr>
              <a:t>。。。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07" y="1810455"/>
            <a:ext cx="3858893" cy="41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zh-CN" sz="7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7200" dirty="0" smtClean="0">
                <a:solidFill>
                  <a:srgbClr val="FF0000"/>
                </a:solidFill>
              </a:rPr>
              <a:t>我的哥哥</a:t>
            </a:r>
            <a:endParaRPr lang="en-US" altLang="zh-CN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400" dirty="0" err="1" smtClean="0">
                <a:solidFill>
                  <a:srgbClr val="FF0000"/>
                </a:solidFill>
              </a:rPr>
              <a:t>Wǒ</a:t>
            </a:r>
            <a:r>
              <a:rPr lang="en-US" sz="5400" dirty="0" smtClean="0">
                <a:solidFill>
                  <a:srgbClr val="FF0000"/>
                </a:solidFill>
              </a:rPr>
              <a:t> de </a:t>
            </a:r>
            <a:r>
              <a:rPr lang="en-US" sz="5400" dirty="0" err="1" smtClean="0">
                <a:solidFill>
                  <a:srgbClr val="FF0000"/>
                </a:solidFill>
              </a:rPr>
              <a:t>gēge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这是。。。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Zhè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shì</a:t>
            </a:r>
            <a:r>
              <a:rPr lang="zh-CN" altLang="en-US" dirty="0" smtClean="0">
                <a:solidFill>
                  <a:srgbClr val="FF0000"/>
                </a:solidFill>
              </a:rPr>
              <a:t>。。。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33" y="2352321"/>
            <a:ext cx="4131406" cy="30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他几岁？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Tā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jǐ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suì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zh-CN" altLang="en-US" sz="4400" dirty="0" smtClean="0">
                <a:solidFill>
                  <a:srgbClr val="FF0000"/>
                </a:solidFill>
              </a:rPr>
              <a:t>他十岁</a:t>
            </a:r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Tā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shí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suì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33" y="2352321"/>
            <a:ext cx="4131406" cy="30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zh-CN" sz="7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7200" dirty="0" smtClean="0">
                <a:solidFill>
                  <a:srgbClr val="FF0000"/>
                </a:solidFill>
              </a:rPr>
              <a:t>我的姐姐</a:t>
            </a:r>
            <a:endParaRPr lang="en-US" altLang="zh-CN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400" dirty="0" err="1" smtClean="0">
                <a:solidFill>
                  <a:srgbClr val="FF0000"/>
                </a:solidFill>
              </a:rPr>
              <a:t>Wǒ</a:t>
            </a:r>
            <a:r>
              <a:rPr lang="en-US" sz="5400" dirty="0" smtClean="0">
                <a:solidFill>
                  <a:srgbClr val="FF0000"/>
                </a:solidFill>
              </a:rPr>
              <a:t> de </a:t>
            </a:r>
            <a:r>
              <a:rPr lang="en-US" sz="5400" dirty="0" err="1" smtClean="0">
                <a:solidFill>
                  <a:srgbClr val="FF0000"/>
                </a:solidFill>
              </a:rPr>
              <a:t>jiějiě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这是。。。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Zhè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shì</a:t>
            </a:r>
            <a:r>
              <a:rPr lang="zh-CN" altLang="en-US" dirty="0" smtClean="0">
                <a:solidFill>
                  <a:srgbClr val="FF0000"/>
                </a:solidFill>
              </a:rPr>
              <a:t>。。。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44" y="2103261"/>
            <a:ext cx="3205500" cy="40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她几岁？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Tā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jǐ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suì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zh-CN" altLang="en-US" sz="4400" dirty="0" smtClean="0">
                <a:solidFill>
                  <a:srgbClr val="FF0000"/>
                </a:solidFill>
              </a:rPr>
              <a:t>她四岁</a:t>
            </a:r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Tā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sì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suì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44" y="2103261"/>
            <a:ext cx="3205500" cy="40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0666"/>
            <a:ext cx="6485467" cy="2965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altLang="zh-CN" sz="7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7200" dirty="0" smtClean="0">
                <a:solidFill>
                  <a:srgbClr val="FF0000"/>
                </a:solidFill>
              </a:rPr>
              <a:t>我的妈妈和爸爸。</a:t>
            </a:r>
            <a:endParaRPr lang="en-US" altLang="zh-CN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400" dirty="0" err="1" smtClean="0">
                <a:solidFill>
                  <a:srgbClr val="FF0000"/>
                </a:solidFill>
              </a:rPr>
              <a:t>Wǒ</a:t>
            </a:r>
            <a:r>
              <a:rPr lang="en-US" sz="5400" dirty="0" smtClean="0">
                <a:solidFill>
                  <a:srgbClr val="FF0000"/>
                </a:solidFill>
              </a:rPr>
              <a:t> de </a:t>
            </a:r>
            <a:r>
              <a:rPr lang="en-US" sz="5400" dirty="0" err="1" smtClean="0">
                <a:solidFill>
                  <a:srgbClr val="FF0000"/>
                </a:solidFill>
              </a:rPr>
              <a:t>māma</a:t>
            </a:r>
            <a:r>
              <a:rPr lang="en-US" sz="5400" dirty="0" smtClean="0">
                <a:solidFill>
                  <a:srgbClr val="FF0000"/>
                </a:solidFill>
              </a:rPr>
              <a:t> he </a:t>
            </a:r>
            <a:r>
              <a:rPr lang="en-US" sz="5400" dirty="0" err="1" smtClean="0">
                <a:solidFill>
                  <a:srgbClr val="FF0000"/>
                </a:solidFill>
              </a:rPr>
              <a:t>bāba</a:t>
            </a:r>
            <a:r>
              <a:rPr lang="en-US" sz="5400" dirty="0" smtClean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这是。。。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Zhè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shì</a:t>
            </a:r>
            <a:r>
              <a:rPr lang="zh-CN" altLang="en-US" dirty="0" smtClean="0">
                <a:solidFill>
                  <a:srgbClr val="FF0000"/>
                </a:solidFill>
              </a:rPr>
              <a:t>。。。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94" y="1128183"/>
            <a:ext cx="2578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zh-CN" sz="7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7200" dirty="0" smtClean="0">
                <a:solidFill>
                  <a:srgbClr val="FF0000"/>
                </a:solidFill>
              </a:rPr>
              <a:t>我的老师</a:t>
            </a:r>
            <a:endParaRPr lang="en-US" altLang="zh-CN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400" dirty="0" err="1" smtClean="0">
                <a:solidFill>
                  <a:srgbClr val="FF0000"/>
                </a:solidFill>
              </a:rPr>
              <a:t>Wǒ</a:t>
            </a:r>
            <a:r>
              <a:rPr lang="en-US" sz="5400" dirty="0" smtClean="0">
                <a:solidFill>
                  <a:srgbClr val="FF0000"/>
                </a:solidFill>
              </a:rPr>
              <a:t> de </a:t>
            </a:r>
            <a:r>
              <a:rPr lang="en-US" sz="5400" dirty="0" err="1" smtClean="0">
                <a:solidFill>
                  <a:srgbClr val="FF0000"/>
                </a:solidFill>
              </a:rPr>
              <a:t>lǎoshī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这是。。。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Zhè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shì</a:t>
            </a:r>
            <a:r>
              <a:rPr lang="zh-CN" altLang="en-US" dirty="0" smtClean="0">
                <a:solidFill>
                  <a:srgbClr val="FF0000"/>
                </a:solidFill>
              </a:rPr>
              <a:t>。。。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52" y="1600200"/>
            <a:ext cx="4515948" cy="28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 smtClean="0">
                <a:solidFill>
                  <a:srgbClr val="FF0000"/>
                </a:solidFill>
              </a:rPr>
              <a:t>中国人</a:t>
            </a:r>
            <a:endParaRPr lang="en-US" altLang="zh-CN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4000" dirty="0" err="1" smtClean="0">
                <a:solidFill>
                  <a:srgbClr val="FF0000"/>
                </a:solidFill>
              </a:rPr>
              <a:t>zhōngguǒrén</a:t>
            </a:r>
            <a:endParaRPr lang="en-GB" altLang="zh-CN" sz="40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这是。。。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Zhè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shì</a:t>
            </a:r>
            <a:r>
              <a:rPr lang="zh-CN" altLang="en-US" dirty="0" smtClean="0">
                <a:solidFill>
                  <a:srgbClr val="FF0000"/>
                </a:solidFill>
              </a:rPr>
              <a:t>。。。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60" y="2314222"/>
            <a:ext cx="345669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你家有</a:t>
            </a:r>
            <a:r>
              <a:rPr lang="zh-CN" altLang="en-US" dirty="0" smtClean="0">
                <a:solidFill>
                  <a:srgbClr val="FF0000"/>
                </a:solidFill>
              </a:rPr>
              <a:t>几口人</a:t>
            </a:r>
            <a:r>
              <a:rPr lang="zh-CN" altLang="en-US" dirty="0" smtClean="0">
                <a:solidFill>
                  <a:srgbClr val="FF0000"/>
                </a:solidFill>
              </a:rPr>
              <a:t>？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   </a:t>
            </a:r>
            <a:r>
              <a:rPr lang="en-US" altLang="zh-CN" sz="3900" dirty="0" err="1" smtClean="0">
                <a:solidFill>
                  <a:srgbClr val="FF0000"/>
                </a:solidFill>
              </a:rPr>
              <a:t>Nǐ</a:t>
            </a:r>
            <a:r>
              <a:rPr lang="en-US" altLang="zh-CN" sz="3900" dirty="0" smtClean="0">
                <a:solidFill>
                  <a:srgbClr val="FF0000"/>
                </a:solidFill>
              </a:rPr>
              <a:t> </a:t>
            </a:r>
            <a:r>
              <a:rPr lang="en-US" altLang="zh-CN" sz="3900" dirty="0" err="1" smtClean="0">
                <a:solidFill>
                  <a:srgbClr val="FF0000"/>
                </a:solidFill>
              </a:rPr>
              <a:t>jiā</a:t>
            </a:r>
            <a:r>
              <a:rPr lang="en-US" altLang="zh-CN" sz="3900" dirty="0" smtClean="0">
                <a:solidFill>
                  <a:srgbClr val="FF0000"/>
                </a:solidFill>
              </a:rPr>
              <a:t> </a:t>
            </a:r>
            <a:r>
              <a:rPr lang="en-US" altLang="zh-CN" sz="3900" dirty="0" err="1" smtClean="0">
                <a:solidFill>
                  <a:srgbClr val="FF0000"/>
                </a:solidFill>
              </a:rPr>
              <a:t>yǒu</a:t>
            </a:r>
            <a:r>
              <a:rPr lang="en-US" altLang="zh-CN" sz="3900" dirty="0" smtClean="0">
                <a:solidFill>
                  <a:srgbClr val="FF0000"/>
                </a:solidFill>
              </a:rPr>
              <a:t> </a:t>
            </a:r>
            <a:r>
              <a:rPr lang="en-GB" altLang="zh-CN" sz="3900" dirty="0" err="1" smtClean="0">
                <a:solidFill>
                  <a:srgbClr val="FF0000"/>
                </a:solidFill>
              </a:rPr>
              <a:t>kou</a:t>
            </a:r>
            <a:r>
              <a:rPr lang="en-US" altLang="zh-CN" sz="3900" dirty="0" smtClean="0">
                <a:solidFill>
                  <a:srgbClr val="FF0000"/>
                </a:solidFill>
              </a:rPr>
              <a:t> </a:t>
            </a:r>
            <a:r>
              <a:rPr lang="en-US" altLang="zh-CN" sz="3900" dirty="0" err="1" smtClean="0">
                <a:solidFill>
                  <a:srgbClr val="FF0000"/>
                </a:solidFill>
              </a:rPr>
              <a:t>rén</a:t>
            </a:r>
            <a:r>
              <a:rPr lang="en-US" altLang="zh-CN" sz="3900" dirty="0">
                <a:solidFill>
                  <a:srgbClr val="FF0000"/>
                </a:solidFill>
              </a:rPr>
              <a:t>?</a:t>
            </a:r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800" dirty="0" smtClean="0">
                <a:solidFill>
                  <a:srgbClr val="FF0000"/>
                </a:solidFill>
              </a:rPr>
              <a:t>我家有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Wǒ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jiā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yǒu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4800" dirty="0" smtClean="0">
                <a:solidFill>
                  <a:srgbClr val="FF0000"/>
                </a:solidFill>
              </a:rPr>
              <a:t>五口人</a:t>
            </a:r>
            <a:endParaRPr lang="en-US" altLang="zh-CN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err="1">
                <a:solidFill>
                  <a:srgbClr val="FF0000"/>
                </a:solidFill>
              </a:rPr>
              <a:t>Wǔ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kou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rén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Unknown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89" y="2079418"/>
            <a:ext cx="4967111" cy="40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 smtClean="0">
                <a:solidFill>
                  <a:srgbClr val="FF0000"/>
                </a:solidFill>
              </a:rPr>
              <a:t>叫</a:t>
            </a:r>
            <a:r>
              <a:rPr lang="en-US" altLang="zh-CN" sz="7200" dirty="0" smtClean="0">
                <a:solidFill>
                  <a:srgbClr val="FF0000"/>
                </a:solidFill>
              </a:rPr>
              <a:t> </a:t>
            </a:r>
            <a:r>
              <a:rPr lang="en-US" altLang="zh-CN" sz="7200" dirty="0" err="1" smtClean="0">
                <a:solidFill>
                  <a:srgbClr val="FF0000"/>
                </a:solidFill>
              </a:rPr>
              <a:t>jiào</a:t>
            </a:r>
            <a:endParaRPr lang="en-US" altLang="zh-CN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</a:rPr>
              <a:t>t</a:t>
            </a:r>
            <a:r>
              <a:rPr lang="en-US" sz="4400" dirty="0" smtClean="0">
                <a:solidFill>
                  <a:srgbClr val="000000"/>
                </a:solidFill>
              </a:rPr>
              <a:t>o be called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</a:rPr>
              <a:t>t</a:t>
            </a:r>
            <a:r>
              <a:rPr lang="en-US" sz="4400" dirty="0" smtClean="0">
                <a:solidFill>
                  <a:srgbClr val="000000"/>
                </a:solidFill>
              </a:rPr>
              <a:t>o call someone (over)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812" y="671919"/>
            <a:ext cx="7026521" cy="2052801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zh-CN" altLang="en-US" sz="6000" dirty="0" smtClean="0">
                <a:solidFill>
                  <a:srgbClr val="FF0000"/>
                </a:solidFill>
              </a:rPr>
              <a:t>很高兴认识你！</a:t>
            </a:r>
            <a:endParaRPr lang="en-US" altLang="zh-CN" sz="6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4000" dirty="0" err="1" smtClean="0">
                <a:solidFill>
                  <a:srgbClr val="FF0000"/>
                </a:solidFill>
              </a:rPr>
              <a:t>Hěn</a:t>
            </a:r>
            <a:r>
              <a:rPr lang="en-US" altLang="zh-CN" sz="4000" dirty="0" smtClean="0">
                <a:solidFill>
                  <a:srgbClr val="FF0000"/>
                </a:solidFill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</a:rPr>
              <a:t>gāoxìng</a:t>
            </a:r>
            <a:r>
              <a:rPr lang="en-US" altLang="zh-CN" sz="4000" dirty="0" smtClean="0">
                <a:solidFill>
                  <a:srgbClr val="FF0000"/>
                </a:solidFill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</a:rPr>
              <a:t>rènshi</a:t>
            </a:r>
            <a:r>
              <a:rPr lang="en-US" altLang="zh-CN" sz="4000" dirty="0" smtClean="0">
                <a:solidFill>
                  <a:srgbClr val="FF0000"/>
                </a:solidFill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</a:rPr>
              <a:t>nǐ</a:t>
            </a:r>
            <a:endParaRPr lang="en-US" altLang="zh-CN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bu0047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52" y="3242778"/>
            <a:ext cx="4292333" cy="20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 smtClean="0">
                <a:solidFill>
                  <a:srgbClr val="FF0000"/>
                </a:solidFill>
              </a:rPr>
              <a:t>很</a:t>
            </a:r>
            <a:r>
              <a:rPr lang="en-US" altLang="zh-CN" sz="7200" dirty="0" smtClean="0">
                <a:solidFill>
                  <a:srgbClr val="FF0000"/>
                </a:solidFill>
              </a:rPr>
              <a:t> </a:t>
            </a:r>
            <a:r>
              <a:rPr lang="en-US" altLang="zh-CN" sz="7200" dirty="0" err="1" smtClean="0">
                <a:solidFill>
                  <a:srgbClr val="FF0000"/>
                </a:solidFill>
              </a:rPr>
              <a:t>hěn</a:t>
            </a:r>
            <a:endParaRPr lang="en-US" altLang="zh-CN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very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99" y="274637"/>
            <a:ext cx="8229600" cy="1797593"/>
          </a:xfrm>
        </p:spPr>
        <p:txBody>
          <a:bodyPr>
            <a:normAutofit/>
          </a:bodyPr>
          <a:lstStyle/>
          <a:p>
            <a:r>
              <a:rPr lang="zh-CN" altLang="en-US" sz="5300" dirty="0" smtClean="0">
                <a:solidFill>
                  <a:srgbClr val="FF0000"/>
                </a:solidFill>
              </a:rPr>
              <a:t>高兴</a:t>
            </a:r>
            <a:r>
              <a:rPr lang="en-US" altLang="zh-CN" sz="5300" dirty="0" smtClean="0">
                <a:solidFill>
                  <a:srgbClr val="FF0000"/>
                </a:solidFill>
              </a:rPr>
              <a:t/>
            </a:r>
            <a:br>
              <a:rPr lang="en-US" altLang="zh-CN" sz="5300" dirty="0" smtClean="0">
                <a:solidFill>
                  <a:srgbClr val="FF0000"/>
                </a:solidFill>
              </a:rPr>
            </a:br>
            <a:r>
              <a:rPr lang="en-US" altLang="zh-CN" dirty="0" err="1" smtClean="0">
                <a:solidFill>
                  <a:srgbClr val="FF0000"/>
                </a:solidFill>
              </a:rPr>
              <a:t>gāoxìng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376" y="2072231"/>
            <a:ext cx="7617424" cy="40539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3341800" y="2607002"/>
            <a:ext cx="3141292" cy="2439885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99" y="274637"/>
            <a:ext cx="8229600" cy="1797593"/>
          </a:xfrm>
        </p:spPr>
        <p:txBody>
          <a:bodyPr>
            <a:normAutofit/>
          </a:bodyPr>
          <a:lstStyle/>
          <a:p>
            <a:r>
              <a:rPr lang="zh-CN" altLang="en-US" sz="5300" dirty="0" smtClean="0">
                <a:solidFill>
                  <a:srgbClr val="FF0000"/>
                </a:solidFill>
              </a:rPr>
              <a:t>不高兴</a:t>
            </a:r>
            <a:r>
              <a:rPr lang="en-US" altLang="zh-CN" sz="5300" dirty="0" smtClean="0">
                <a:solidFill>
                  <a:srgbClr val="FF0000"/>
                </a:solidFill>
              </a:rPr>
              <a:t/>
            </a:r>
            <a:br>
              <a:rPr lang="en-US" altLang="zh-CN" sz="5300" dirty="0" smtClean="0">
                <a:solidFill>
                  <a:srgbClr val="FF0000"/>
                </a:solidFill>
              </a:rPr>
            </a:br>
            <a:r>
              <a:rPr lang="en-US" altLang="zh-CN" sz="3600" dirty="0" err="1" smtClean="0">
                <a:solidFill>
                  <a:srgbClr val="FF0000"/>
                </a:solidFill>
              </a:rPr>
              <a:t>bù</a:t>
            </a:r>
            <a:r>
              <a:rPr lang="en-US" altLang="zh-CN" sz="3600" dirty="0" smtClean="0">
                <a:solidFill>
                  <a:srgbClr val="FF0000"/>
                </a:solidFill>
              </a:rPr>
              <a:t>  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gāoxìng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Unknown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31" r="-43931"/>
          <a:stretch>
            <a:fillRect/>
          </a:stretch>
        </p:blipFill>
        <p:spPr>
          <a:xfrm>
            <a:off x="1069975" y="2071688"/>
            <a:ext cx="7616825" cy="4054475"/>
          </a:xfrm>
        </p:spPr>
      </p:pic>
    </p:spTree>
    <p:extLst>
      <p:ext uri="{BB962C8B-B14F-4D97-AF65-F5344CB8AC3E}">
        <p14:creationId xmlns:p14="http://schemas.microsoft.com/office/powerpoint/2010/main" val="6451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95" y="354848"/>
            <a:ext cx="8930105" cy="221188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认识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err="1" smtClean="0">
                <a:solidFill>
                  <a:srgbClr val="FF0000"/>
                </a:solidFill>
              </a:rPr>
              <a:t>rènshi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sz="4000" dirty="0" smtClean="0">
                <a:solidFill>
                  <a:srgbClr val="000000"/>
                </a:solidFill>
              </a:rPr>
              <a:t>to know someone  /to get to know someone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Unknown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457200" y="2742286"/>
            <a:ext cx="7483642" cy="4115714"/>
          </a:xfrm>
        </p:spPr>
      </p:pic>
    </p:spTree>
    <p:extLst>
      <p:ext uri="{BB962C8B-B14F-4D97-AF65-F5344CB8AC3E}">
        <p14:creationId xmlns:p14="http://schemas.microsoft.com/office/powerpoint/2010/main" val="4615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234</Words>
  <Application>Microsoft Office PowerPoint</Application>
  <PresentationFormat>On-screen Show (4:3)</PresentationFormat>
  <Paragraphs>93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宋体</vt:lpstr>
      <vt:lpstr>Arial</vt:lpstr>
      <vt:lpstr>Calibri</vt:lpstr>
      <vt:lpstr>Office Theme</vt:lpstr>
      <vt:lpstr>你好！ Nǐ hǎo!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高兴 gāoxìng</vt:lpstr>
      <vt:lpstr>不高兴 bù   gāoxìng</vt:lpstr>
      <vt:lpstr>认识 rènshi to know someone  /to get to know someone</vt:lpstr>
      <vt:lpstr>吗？</vt:lpstr>
      <vt:lpstr>你认识他吗？ Nǐ   rènshi  tā ma?</vt:lpstr>
      <vt:lpstr>你认识她吗？ Nǐ   rènshi  tā ma?</vt:lpstr>
      <vt:lpstr>你认识他吗？ Nǐ   rènshi  tā ma?</vt:lpstr>
      <vt:lpstr>你认识她吗？ Nǐ   rènshi  tā ma?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</vt:lpstr>
      <vt:lpstr>4</vt:lpstr>
      <vt:lpstr>PowerPoint Presentation</vt:lpstr>
      <vt:lpstr>你几岁？ Nǐ jǐ suì?</vt:lpstr>
      <vt:lpstr> 家 jiā</vt:lpstr>
      <vt:lpstr> 家 jiā</vt:lpstr>
      <vt:lpstr> 家 jiā</vt:lpstr>
      <vt:lpstr> 家 jiā</vt:lpstr>
      <vt:lpstr>这是。。。 Zhè shì。。。</vt:lpstr>
      <vt:lpstr>这是。。。 Zhè shì。。。</vt:lpstr>
      <vt:lpstr>这是。。。 Zhè shì。。。</vt:lpstr>
      <vt:lpstr>他几岁？ Tā jǐ suì?</vt:lpstr>
      <vt:lpstr>这是。。。 Zhè shì。。。</vt:lpstr>
      <vt:lpstr>她几岁？ Tā jǐ suì?</vt:lpstr>
      <vt:lpstr>这是。。。 Zhè shì。。。</vt:lpstr>
      <vt:lpstr>这是。。。 Zhè shì。。。</vt:lpstr>
      <vt:lpstr>这是。。。 Zhè shì。。。</vt:lpstr>
      <vt:lpstr>你家有几口人？    Nǐ jiā yǒu kou rén?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你好！ Nǐ hǎo!</dc:title>
  <dc:creator>Rhoda Pennington</dc:creator>
  <cp:lastModifiedBy>rpennington</cp:lastModifiedBy>
  <cp:revision>32</cp:revision>
  <dcterms:created xsi:type="dcterms:W3CDTF">2015-04-03T09:46:26Z</dcterms:created>
  <dcterms:modified xsi:type="dcterms:W3CDTF">2019-10-02T09:36:25Z</dcterms:modified>
</cp:coreProperties>
</file>